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89" r:id="rId6"/>
    <p:sldId id="384" r:id="rId7"/>
    <p:sldId id="317" r:id="rId8"/>
    <p:sldId id="392" r:id="rId9"/>
    <p:sldId id="393" r:id="rId10"/>
    <p:sldId id="268" r:id="rId11"/>
    <p:sldId id="394" r:id="rId12"/>
    <p:sldId id="279" r:id="rId13"/>
    <p:sldId id="395" r:id="rId14"/>
    <p:sldId id="277" r:id="rId15"/>
    <p:sldId id="396" r:id="rId16"/>
    <p:sldId id="281" r:id="rId17"/>
    <p:sldId id="397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725" autoAdjust="0"/>
  </p:normalViewPr>
  <p:slideViewPr>
    <p:cSldViewPr snapToGrid="0">
      <p:cViewPr varScale="1">
        <p:scale>
          <a:sx n="90" d="100"/>
          <a:sy n="90" d="100"/>
        </p:scale>
        <p:origin x="175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0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2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0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luceroortiz@sandiego.edu" TargetMode="External"/><Relationship Id="rId2" Type="http://schemas.openxmlformats.org/officeDocument/2006/relationships/hyperlink" Target="mailto:nokeke@sandiego.e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Vehicle count for traffic control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Nnamdi Okeke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Cesar Lucero </a:t>
            </a:r>
          </a:p>
          <a:p>
            <a:pPr marL="0" indent="0"/>
            <a:r>
              <a:rPr lang="en-US" dirty="0"/>
              <a:t>For the Introduction to Computer Vision Course (AAI-521-03)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66AC2-8613-BCF2-ECAC-BBE19D8BF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0102"/>
            <a:ext cx="7452360" cy="496075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6B85973-E2D4-34E3-AD7F-E85BC7261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0"/>
    </mc:Choice>
    <mc:Fallback xmlns="">
      <p:transition spd="slow" advTm="18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A937F06C-2A22-FBFF-AC1C-25F415DCCA7D}"/>
              </a:ext>
            </a:extLst>
          </p:cNvPr>
          <p:cNvSpPr txBox="1">
            <a:spLocks/>
          </p:cNvSpPr>
          <p:nvPr/>
        </p:nvSpPr>
        <p:spPr>
          <a:xfrm>
            <a:off x="549538" y="1725146"/>
            <a:ext cx="3565524" cy="2351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mapping</a:t>
            </a:r>
          </a:p>
          <a:p>
            <a:pPr lvl="1"/>
            <a:r>
              <a:rPr lang="en-US" dirty="0"/>
              <a:t>Cars, Vans, Motorcycles,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images.</a:t>
            </a:r>
          </a:p>
          <a:p>
            <a:r>
              <a:rPr lang="en-US" dirty="0"/>
              <a:t>Bounding box incorporation for training images.</a:t>
            </a:r>
          </a:p>
          <a:p>
            <a:r>
              <a:rPr lang="en-US" dirty="0"/>
              <a:t>TensorFlow Record files generation and training.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2CBEA-6F4E-8006-3A6F-35FA8B83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84" y="1124858"/>
            <a:ext cx="6984002" cy="4245426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6A3DFDF8-C3C7-1A3B-874A-9C8DC77EB16F}"/>
              </a:ext>
            </a:extLst>
          </p:cNvPr>
          <p:cNvSpPr txBox="1">
            <a:spLocks/>
          </p:cNvSpPr>
          <p:nvPr/>
        </p:nvSpPr>
        <p:spPr>
          <a:xfrm>
            <a:off x="5100735" y="5537971"/>
            <a:ext cx="6173610" cy="6168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Preprocessed Images</a:t>
            </a:r>
          </a:p>
        </p:txBody>
      </p:sp>
      <p:sp>
        <p:nvSpPr>
          <p:cNvPr id="14" name="Date Placeholder 12">
            <a:extLst>
              <a:ext uri="{FF2B5EF4-FFF2-40B4-BE49-F238E27FC236}">
                <a16:creationId xmlns:a16="http://schemas.microsoft.com/office/drawing/2014/main" id="{EE521EEF-7B38-95CC-796B-36AE8DA0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240994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799" y="5664242"/>
            <a:ext cx="4992916" cy="666474"/>
          </a:xfrm>
        </p:spPr>
        <p:txBody>
          <a:bodyPr/>
          <a:lstStyle/>
          <a:p>
            <a:pPr algn="ctr"/>
            <a:r>
              <a:rPr lang="en-US" sz="4000" dirty="0"/>
              <a:t>Training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A937F06C-2A22-FBFF-AC1C-25F415DCCA7D}"/>
              </a:ext>
            </a:extLst>
          </p:cNvPr>
          <p:cNvSpPr txBox="1">
            <a:spLocks/>
          </p:cNvSpPr>
          <p:nvPr/>
        </p:nvSpPr>
        <p:spPr>
          <a:xfrm>
            <a:off x="549538" y="1725146"/>
            <a:ext cx="3565524" cy="2351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mapping</a:t>
            </a:r>
          </a:p>
          <a:p>
            <a:pPr lvl="1"/>
            <a:r>
              <a:rPr lang="en-US" dirty="0"/>
              <a:t>Cars, Vans, Motorcycles,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images.</a:t>
            </a:r>
          </a:p>
          <a:p>
            <a:r>
              <a:rPr lang="en-US" dirty="0"/>
              <a:t>Bounding box incorporation for training images.</a:t>
            </a:r>
          </a:p>
          <a:p>
            <a:r>
              <a:rPr lang="en-US" dirty="0"/>
              <a:t>TensorFlow Record files generation and training.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586265-A10C-8C50-EEC4-95D6356C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76"/>
          <a:stretch/>
        </p:blipFill>
        <p:spPr>
          <a:xfrm>
            <a:off x="4180114" y="903334"/>
            <a:ext cx="7257143" cy="2153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881CF-4435-422C-41B5-B2B6D2F60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6"/>
          <a:stretch/>
        </p:blipFill>
        <p:spPr>
          <a:xfrm>
            <a:off x="4180114" y="3334313"/>
            <a:ext cx="7257144" cy="215343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CE4C0FEE-9B48-24B1-8E82-C0739D3F569A}"/>
              </a:ext>
            </a:extLst>
          </p:cNvPr>
          <p:cNvSpPr txBox="1">
            <a:spLocks/>
          </p:cNvSpPr>
          <p:nvPr/>
        </p:nvSpPr>
        <p:spPr>
          <a:xfrm>
            <a:off x="1008742" y="548940"/>
            <a:ext cx="4992916" cy="6664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</a:p>
        </p:txBody>
      </p:sp>
      <p:sp>
        <p:nvSpPr>
          <p:cNvPr id="14" name="Date Placeholder 12">
            <a:extLst>
              <a:ext uri="{FF2B5EF4-FFF2-40B4-BE49-F238E27FC236}">
                <a16:creationId xmlns:a16="http://schemas.microsoft.com/office/drawing/2014/main" id="{4194E38E-7746-78C2-7A9A-A52EBB6B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181" y="689805"/>
            <a:ext cx="9102762" cy="120574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– Vehicle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8EB1-561F-1878-74F0-10D9EA4E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00" y="1877512"/>
            <a:ext cx="9465376" cy="4294527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C3BB000-06C4-CF8A-6FCD-370139EA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179277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/>
          <a:lstStyle/>
          <a:p>
            <a:r>
              <a:rPr lang="en-US" dirty="0"/>
              <a:t>Pedestrian </a:t>
            </a:r>
          </a:p>
          <a:p>
            <a:r>
              <a:rPr lang="en-US" dirty="0"/>
              <a:t>detection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Training on human and bicycle detection</a:t>
            </a:r>
          </a:p>
          <a:p>
            <a:r>
              <a:rPr lang="en-US" dirty="0"/>
              <a:t>Count people waiting on the sidewalk to cross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/>
          <a:lstStyle/>
          <a:p>
            <a:r>
              <a:rPr lang="en-US" dirty="0"/>
              <a:t>Ambulance and Firefighter detection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Training the model with different types of ambulance to give priority pass at intersection.</a:t>
            </a:r>
          </a:p>
          <a:p>
            <a:pPr lvl="0"/>
            <a:r>
              <a:rPr lang="en-US" dirty="0"/>
              <a:t>Training the model with firetrucks too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/>
          <a:lstStyle/>
          <a:p>
            <a:r>
              <a:rPr lang="en-US" dirty="0"/>
              <a:t>Output fitted to traffic control system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Send information of vehicle count and compute comparations of other intersections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4E8DBFB4-0848-2F15-91A6-25902EF8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/>
          <a:lstStyle/>
          <a:p>
            <a:r>
              <a:rPr lang="en-US" dirty="0"/>
              <a:t>Cesar Lucero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Code co-development</a:t>
            </a:r>
          </a:p>
          <a:p>
            <a:pPr lvl="0"/>
            <a:r>
              <a:rPr lang="en-US" dirty="0"/>
              <a:t>Presentation build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/>
          <a:lstStyle/>
          <a:p>
            <a:r>
              <a:rPr lang="en-US" dirty="0"/>
              <a:t>Nnamdi </a:t>
            </a:r>
            <a:r>
              <a:rPr lang="en-US" dirty="0" err="1"/>
              <a:t>okeke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Code co-development</a:t>
            </a:r>
          </a:p>
          <a:p>
            <a:pPr lvl="0"/>
            <a:r>
              <a:rPr lang="en-US" dirty="0"/>
              <a:t>Final Report build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/>
          <a:lstStyle/>
          <a:p>
            <a:r>
              <a:rPr lang="en-US" dirty="0"/>
              <a:t>No third student assigned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Not applicable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4E8DBFB4-0848-2F15-91A6-25902EF8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418468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Nnamdi Okeke, Cesar Lucero</a:t>
            </a:r>
            <a:br>
              <a:rPr lang="en-US" dirty="0"/>
            </a:br>
            <a:r>
              <a:rPr lang="en-US" b="0" i="0" dirty="0">
                <a:solidFill>
                  <a:srgbClr val="1D9BD1"/>
                </a:solidFill>
                <a:effectLst/>
                <a:latin typeface="Slack-Lato"/>
                <a:hlinkClick r:id="rId2"/>
              </a:rPr>
              <a:t>nokeke@sandiego.edu</a:t>
            </a:r>
            <a:r>
              <a:rPr lang="en-US" b="0" i="0" dirty="0">
                <a:solidFill>
                  <a:srgbClr val="1D9BD1"/>
                </a:solidFill>
                <a:effectLst/>
                <a:latin typeface="Slack-Lato"/>
              </a:rPr>
              <a:t>, </a:t>
            </a:r>
            <a:r>
              <a:rPr lang="en-US" b="0" i="0" dirty="0">
                <a:solidFill>
                  <a:srgbClr val="1D9BD1"/>
                </a:solidFill>
                <a:effectLst/>
                <a:latin typeface="Slack-Lato"/>
                <a:hlinkClick r:id="rId3"/>
              </a:rPr>
              <a:t>cluceroortiz@sandiego.edu</a:t>
            </a:r>
            <a:r>
              <a:rPr lang="en-US" b="0" i="0" dirty="0">
                <a:solidFill>
                  <a:srgbClr val="1D9BD1"/>
                </a:solidFill>
                <a:effectLst/>
                <a:latin typeface="Slack-Lato"/>
              </a:rPr>
              <a:t> 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E2470849-1CE3-9858-FFB0-610DE9FB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EDA and Pre-processing</a:t>
            </a:r>
          </a:p>
          <a:p>
            <a:r>
              <a:rPr lang="en-US" dirty="0"/>
              <a:t>Modeling </a:t>
            </a:r>
          </a:p>
          <a:p>
            <a:r>
              <a:rPr lang="en-US" dirty="0"/>
              <a:t>Results and Findings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0FCB255-2168-6A86-10FA-F8AC2DD44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2"/>
    </mc:Choice>
    <mc:Fallback xmlns="">
      <p:transition spd="slow" advTm="1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presented as the final project for the Introduction to Computer Vision course as part of the Master of Applied Artificial Intelligence at the University of San Diego. </a:t>
            </a:r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BEACC92F-0888-A4EF-E3FF-FEF00817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3D40F81-66F7-D9AE-6CC9-A13F391EB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"/>
    </mc:Choice>
    <mc:Fallback xmlns="">
      <p:transition spd="slow" advTm="1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Definition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Traffic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12">
            <a:extLst>
              <a:ext uri="{FF2B5EF4-FFF2-40B4-BE49-F238E27FC236}">
                <a16:creationId xmlns:a16="http://schemas.microsoft.com/office/drawing/2014/main" id="{34FF5677-5D0F-2E85-3CE9-F109D836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A1AD116-E61F-6E9D-843D-DAE101577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8"/>
    </mc:Choice>
    <mc:Fallback xmlns="">
      <p:transition spd="slow" advTm="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Problem Definition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Traffic Jams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Traffic lights sequences are static</a:t>
            </a:r>
          </a:p>
          <a:p>
            <a:r>
              <a:rPr lang="en-US" dirty="0"/>
              <a:t>Traffic and rush hours</a:t>
            </a:r>
          </a:p>
          <a:p>
            <a:r>
              <a:rPr lang="en-US" dirty="0"/>
              <a:t>Big events</a:t>
            </a:r>
          </a:p>
          <a:p>
            <a:r>
              <a:rPr lang="en-US" dirty="0"/>
              <a:t>Emergency vehicles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Smart traffic lights adequation</a:t>
            </a:r>
          </a:p>
          <a:p>
            <a:r>
              <a:rPr lang="en-US" dirty="0"/>
              <a:t>Detection of different types of vehicles</a:t>
            </a:r>
          </a:p>
          <a:p>
            <a:r>
              <a:rPr lang="en-US" dirty="0"/>
              <a:t>Assessing priority for emergency vehicles</a:t>
            </a:r>
          </a:p>
          <a:p>
            <a:r>
              <a:rPr lang="en-US" dirty="0"/>
              <a:t>Allowing more greenlights when traffic is heavier in a certain direction.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4DF6963A-9349-1D46-F850-2BA135FB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9D7BADB-C765-A8F2-551C-068C698AA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955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80"/>
    </mc:Choice>
    <mc:Fallback xmlns="">
      <p:transition spd="slow" advTm="73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And Pre-processing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Traffic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12">
            <a:extLst>
              <a:ext uri="{FF2B5EF4-FFF2-40B4-BE49-F238E27FC236}">
                <a16:creationId xmlns:a16="http://schemas.microsoft.com/office/drawing/2014/main" id="{72BE1A32-5C11-E922-4AF3-EC0DB31E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37A9F3F-74FA-7D3D-1ECB-0E4B6F928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57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"/>
    </mc:Choice>
    <mc:Fallback xmlns="">
      <p:transition spd="slow" advTm="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639006"/>
            <a:ext cx="8281987" cy="1253041"/>
          </a:xfrm>
        </p:spPr>
        <p:txBody>
          <a:bodyPr/>
          <a:lstStyle/>
          <a:p>
            <a:r>
              <a:rPr lang="en-US" dirty="0"/>
              <a:t>Vehicle and Traffic Dataset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9650" y="5099530"/>
            <a:ext cx="1711325" cy="365760"/>
          </a:xfrm>
        </p:spPr>
        <p:txBody>
          <a:bodyPr/>
          <a:lstStyle/>
          <a:p>
            <a:r>
              <a:rPr lang="en-US" dirty="0"/>
              <a:t>Raw image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BC043FE6-A2CF-5229-8D5D-6E81DD8690BC}"/>
              </a:ext>
            </a:extLst>
          </p:cNvPr>
          <p:cNvSpPr txBox="1">
            <a:spLocks/>
          </p:cNvSpPr>
          <p:nvPr/>
        </p:nvSpPr>
        <p:spPr>
          <a:xfrm>
            <a:off x="630864" y="1354351"/>
            <a:ext cx="5429114" cy="1344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City Intersection | Computer Vision dataset.</a:t>
            </a:r>
          </a:p>
          <a:p>
            <a:pPr lvl="1"/>
            <a:r>
              <a:rPr lang="en-US" dirty="0"/>
              <a:t>Testing, Training and Validation image datasets 1899 count.</a:t>
            </a:r>
          </a:p>
          <a:p>
            <a:pPr lvl="1"/>
            <a:r>
              <a:rPr lang="en-US" dirty="0"/>
              <a:t>Bounding Boxes annotations</a:t>
            </a:r>
          </a:p>
        </p:txBody>
      </p:sp>
      <p:pic>
        <p:nvPicPr>
          <p:cNvPr id="11" name="Picture Placeholder 10" descr="A traffic jam on a street&#10;&#10;Description automatically generated">
            <a:extLst>
              <a:ext uri="{FF2B5EF4-FFF2-40B4-BE49-F238E27FC236}">
                <a16:creationId xmlns:a16="http://schemas.microsoft.com/office/drawing/2014/main" id="{16CC1926-A1F1-95AE-4EF5-4F6BB4F3C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7559" b="7559"/>
          <a:stretch>
            <a:fillRect/>
          </a:stretch>
        </p:blipFill>
        <p:spPr>
          <a:xfrm>
            <a:off x="630864" y="2912832"/>
            <a:ext cx="2324772" cy="1972915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2A38226-3801-D9D4-8A5B-29B587836A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7810" b="7810"/>
          <a:stretch/>
        </p:blipFill>
        <p:spPr>
          <a:xfrm>
            <a:off x="7770239" y="2902743"/>
            <a:ext cx="2350261" cy="1993092"/>
          </a:xfrm>
        </p:spPr>
      </p:pic>
      <p:sp>
        <p:nvSpPr>
          <p:cNvPr id="24" name="Text Placeholder 40">
            <a:extLst>
              <a:ext uri="{FF2B5EF4-FFF2-40B4-BE49-F238E27FC236}">
                <a16:creationId xmlns:a16="http://schemas.microsoft.com/office/drawing/2014/main" id="{5DB6FA68-9FD0-5995-3B85-C371AFCB4E8A}"/>
              </a:ext>
            </a:extLst>
          </p:cNvPr>
          <p:cNvSpPr txBox="1">
            <a:spLocks/>
          </p:cNvSpPr>
          <p:nvPr/>
        </p:nvSpPr>
        <p:spPr>
          <a:xfrm>
            <a:off x="7770239" y="5119837"/>
            <a:ext cx="2029546" cy="3251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Bounding Boxes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2604269-5E66-FC4C-80B7-56CCC5F5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339" y="2876981"/>
            <a:ext cx="4025197" cy="2044617"/>
          </a:xfrm>
          <a:prstGeom prst="rect">
            <a:avLst/>
          </a:prstGeom>
        </p:spPr>
      </p:pic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4364F19-7C16-856C-B899-20CD730D4F5C}"/>
              </a:ext>
            </a:extLst>
          </p:cNvPr>
          <p:cNvSpPr txBox="1">
            <a:spLocks/>
          </p:cNvSpPr>
          <p:nvPr/>
        </p:nvSpPr>
        <p:spPr>
          <a:xfrm>
            <a:off x="3359150" y="5084706"/>
            <a:ext cx="4100944" cy="3954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Bounding Boxes annotations</a:t>
            </a:r>
          </a:p>
        </p:txBody>
      </p:sp>
      <p:sp>
        <p:nvSpPr>
          <p:cNvPr id="49" name="Date Placeholder 12">
            <a:extLst>
              <a:ext uri="{FF2B5EF4-FFF2-40B4-BE49-F238E27FC236}">
                <a16:creationId xmlns:a16="http://schemas.microsoft.com/office/drawing/2014/main" id="{D777DF29-5966-7B03-DF7A-266E2D07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2C6A2513-16B3-F25E-AC7B-FEC940A53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65"/>
    </mc:Choice>
    <mc:Fallback xmlns="">
      <p:transition spd="slow" advTm="10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SSD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12">
            <a:extLst>
              <a:ext uri="{FF2B5EF4-FFF2-40B4-BE49-F238E27FC236}">
                <a16:creationId xmlns:a16="http://schemas.microsoft.com/office/drawing/2014/main" id="{DEEA358D-12EF-8139-2F39-5FA2948B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60481B9-AFE8-5C3D-9845-839EA1006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7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1"/>
    </mc:Choice>
    <mc:Fallback xmlns="">
      <p:transition spd="slow" advTm="6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7" y="656633"/>
            <a:ext cx="3566160" cy="1580768"/>
          </a:xfrm>
        </p:spPr>
        <p:txBody>
          <a:bodyPr>
            <a:normAutofit/>
          </a:bodyPr>
          <a:lstStyle/>
          <a:p>
            <a:r>
              <a:rPr lang="en-US" dirty="0"/>
              <a:t>Single Shot Detection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512378"/>
            <a:ext cx="3565524" cy="2351087"/>
          </a:xfrm>
        </p:spPr>
        <p:txBody>
          <a:bodyPr/>
          <a:lstStyle/>
          <a:p>
            <a:r>
              <a:rPr lang="en-US" dirty="0"/>
              <a:t>SSD is popular for its speed and accuracy.</a:t>
            </a:r>
          </a:p>
          <a:p>
            <a:r>
              <a:rPr lang="en-US" dirty="0"/>
              <a:t>Requires only a single pass through the neural network</a:t>
            </a:r>
          </a:p>
          <a:p>
            <a:r>
              <a:rPr lang="en-US" dirty="0"/>
              <a:t>Interpretation of various scales (depth changes)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9F8F41-70D7-DB3A-87D8-B25B894864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524" t="54191" r="48915"/>
          <a:stretch/>
        </p:blipFill>
        <p:spPr>
          <a:xfrm>
            <a:off x="5058228" y="985390"/>
            <a:ext cx="4366717" cy="3042323"/>
          </a:xfrm>
          <a:prstGeom prst="rect">
            <a:avLst/>
          </a:prstGeo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8E72A2F-EE81-13E6-EB45-D8527D364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9" t="54191" r="4315"/>
          <a:stretch/>
        </p:blipFill>
        <p:spPr>
          <a:xfrm>
            <a:off x="7005954" y="3055265"/>
            <a:ext cx="4438559" cy="2926763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9" name="Date Placeholder 12">
            <a:extLst>
              <a:ext uri="{FF2B5EF4-FFF2-40B4-BE49-F238E27FC236}">
                <a16:creationId xmlns:a16="http://schemas.microsoft.com/office/drawing/2014/main" id="{6BE118D0-D8E0-80A9-6D9E-716C5D30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Sunday December 10</a:t>
            </a:r>
            <a:r>
              <a:rPr lang="en-US" baseline="30000" dirty="0"/>
              <a:t>th</a:t>
            </a:r>
            <a:r>
              <a:rPr lang="en-US" dirty="0"/>
              <a:t> of 2023.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{9229F41A-DC1B-48E8-B74F-F32B6C329875}tf33713516_win32</Template>
  <TotalTime>154</TotalTime>
  <Words>448</Words>
  <Application>Microsoft Office PowerPoint</Application>
  <PresentationFormat>Widescreen</PresentationFormat>
  <Paragraphs>112</Paragraphs>
  <Slides>15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Slack-Lato</vt:lpstr>
      <vt:lpstr>Walbaum Display</vt:lpstr>
      <vt:lpstr>3DFloatVTI</vt:lpstr>
      <vt:lpstr>Vehicle count for traffic control</vt:lpstr>
      <vt:lpstr>Agenda</vt:lpstr>
      <vt:lpstr>Introduction</vt:lpstr>
      <vt:lpstr>Problem Definition</vt:lpstr>
      <vt:lpstr>Problem Definition </vt:lpstr>
      <vt:lpstr>EDA And Pre-processing</vt:lpstr>
      <vt:lpstr>Vehicle and Traffic Dataset</vt:lpstr>
      <vt:lpstr>Modeling</vt:lpstr>
      <vt:lpstr>Single Shot Detection</vt:lpstr>
      <vt:lpstr>Training</vt:lpstr>
      <vt:lpstr>Training Images</vt:lpstr>
      <vt:lpstr>Result – Vehicle detection</vt:lpstr>
      <vt:lpstr>Limitations</vt:lpstr>
      <vt:lpstr>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count for traffic control</dc:title>
  <dc:creator>Cesar Lucero</dc:creator>
  <cp:lastModifiedBy>Cesar Lucero</cp:lastModifiedBy>
  <cp:revision>4</cp:revision>
  <dcterms:created xsi:type="dcterms:W3CDTF">2023-12-10T19:16:33Z</dcterms:created>
  <dcterms:modified xsi:type="dcterms:W3CDTF">2023-12-10T21:54:23Z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